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3" r:id="rId8"/>
    <p:sldId id="262" r:id="rId9"/>
    <p:sldId id="268" r:id="rId10"/>
    <p:sldId id="269" r:id="rId11"/>
    <p:sldId id="270" r:id="rId12"/>
    <p:sldId id="271" r:id="rId13"/>
    <p:sldId id="272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3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8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9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0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6B842-634A-4261-BCF5-66FD0CF38AD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7325-5ABF-4456-B4CF-0EF5FAF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00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E0000"/>
                </a:solidFill>
              </a:rPr>
              <a:t>Non-Citizens</a:t>
            </a:r>
          </a:p>
          <a:p>
            <a:endParaRPr lang="en-US" sz="1400" b="1" dirty="0" smtClean="0">
              <a:solidFill>
                <a:srgbClr val="8E000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If </a:t>
            </a:r>
            <a:r>
              <a:rPr lang="en-US" sz="2800" dirty="0">
                <a:solidFill>
                  <a:srgbClr val="002060"/>
                </a:solidFill>
              </a:rPr>
              <a:t>they are living in the U.S., they will be </a:t>
            </a:r>
            <a:r>
              <a:rPr lang="en-US" sz="2800" b="1" dirty="0">
                <a:solidFill>
                  <a:srgbClr val="8E0000"/>
                </a:solidFill>
              </a:rPr>
              <a:t>counted at their usual residence</a:t>
            </a:r>
            <a:r>
              <a:rPr lang="en-US" sz="2800" dirty="0">
                <a:solidFill>
                  <a:srgbClr val="002060"/>
                </a:solidFill>
              </a:rPr>
              <a:t>.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Tourists</a:t>
            </a:r>
            <a:r>
              <a:rPr lang="en-US" sz="2800" dirty="0">
                <a:solidFill>
                  <a:srgbClr val="002060"/>
                </a:solidFill>
              </a:rPr>
              <a:t>, business travelers or other temporary visitors will not be counted.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E0000"/>
                </a:solidFill>
              </a:rPr>
              <a:t>Residents of Group </a:t>
            </a:r>
            <a:r>
              <a:rPr lang="en-US" sz="3600" b="1" dirty="0" smtClean="0">
                <a:solidFill>
                  <a:srgbClr val="8E0000"/>
                </a:solidFill>
              </a:rPr>
              <a:t>Facilities</a:t>
            </a:r>
          </a:p>
          <a:p>
            <a:endParaRPr lang="en-US" sz="1400" b="1" dirty="0">
              <a:solidFill>
                <a:srgbClr val="8E000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They </a:t>
            </a:r>
            <a:r>
              <a:rPr lang="en-US" sz="2800" dirty="0">
                <a:solidFill>
                  <a:srgbClr val="002060"/>
                </a:solidFill>
              </a:rPr>
              <a:t>will be counted at the</a:t>
            </a:r>
            <a:r>
              <a:rPr lang="en-US" sz="2800" dirty="0">
                <a:solidFill>
                  <a:srgbClr val="8E0000"/>
                </a:solidFill>
              </a:rPr>
              <a:t> </a:t>
            </a:r>
            <a:r>
              <a:rPr lang="en-US" sz="2800" b="1" dirty="0">
                <a:solidFill>
                  <a:srgbClr val="8E0000"/>
                </a:solidFill>
              </a:rPr>
              <a:t>facility in which they are housed or living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on Census Day.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For </a:t>
            </a:r>
            <a:r>
              <a:rPr lang="en-US" sz="2800" dirty="0">
                <a:solidFill>
                  <a:srgbClr val="002060"/>
                </a:solidFill>
              </a:rPr>
              <a:t>example, a resident of a nursing home will be counted at the facility where he or she lives.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E0000"/>
                </a:solidFill>
              </a:rPr>
              <a:t>Active Military Personnel and </a:t>
            </a:r>
            <a:r>
              <a:rPr lang="en-US" sz="3600" b="1" dirty="0" smtClean="0">
                <a:solidFill>
                  <a:srgbClr val="8E0000"/>
                </a:solidFill>
              </a:rPr>
              <a:t>Families</a:t>
            </a:r>
          </a:p>
          <a:p>
            <a:endParaRPr lang="en-US" sz="1400" b="1" dirty="0">
              <a:solidFill>
                <a:srgbClr val="8E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they are </a:t>
            </a:r>
            <a:r>
              <a:rPr lang="en-US" b="1" dirty="0">
                <a:solidFill>
                  <a:srgbClr val="002060"/>
                </a:solidFill>
              </a:rPr>
              <a:t>stationed at a military installation </a:t>
            </a:r>
            <a:r>
              <a:rPr lang="en-US" dirty="0">
                <a:solidFill>
                  <a:srgbClr val="002060"/>
                </a:solidFill>
              </a:rPr>
              <a:t>in the U.S., they will be </a:t>
            </a:r>
            <a:r>
              <a:rPr lang="en-US" b="1" dirty="0">
                <a:solidFill>
                  <a:srgbClr val="8E0000"/>
                </a:solidFill>
              </a:rPr>
              <a:t>counted at their usual residence either on-base or off-base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they are </a:t>
            </a:r>
            <a:r>
              <a:rPr lang="en-US" b="1" dirty="0">
                <a:solidFill>
                  <a:srgbClr val="002060"/>
                </a:solidFill>
              </a:rPr>
              <a:t>stationed overseas</a:t>
            </a:r>
            <a:r>
              <a:rPr lang="en-US" dirty="0">
                <a:solidFill>
                  <a:srgbClr val="002060"/>
                </a:solidFill>
              </a:rPr>
              <a:t>, they will be </a:t>
            </a:r>
            <a:r>
              <a:rPr lang="en-US" b="1" dirty="0">
                <a:solidFill>
                  <a:srgbClr val="8E0000"/>
                </a:solidFill>
              </a:rPr>
              <a:t>counted as part of the federally-affiliated overseas population</a:t>
            </a:r>
            <a:r>
              <a:rPr lang="en-US" dirty="0">
                <a:solidFill>
                  <a:srgbClr val="002060"/>
                </a:solidFill>
              </a:rPr>
              <a:t>, conducted in partnership with the U.S. Department of Defense using administrative records.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they are </a:t>
            </a:r>
            <a:r>
              <a:rPr lang="en-US" b="1" dirty="0">
                <a:solidFill>
                  <a:srgbClr val="002060"/>
                </a:solidFill>
              </a:rPr>
              <a:t>stationed stateside but deployed overseas </a:t>
            </a:r>
            <a:r>
              <a:rPr lang="en-US" dirty="0">
                <a:solidFill>
                  <a:srgbClr val="002060"/>
                </a:solidFill>
              </a:rPr>
              <a:t>during the census, they will be </a:t>
            </a:r>
            <a:r>
              <a:rPr lang="en-US" b="1" dirty="0">
                <a:solidFill>
                  <a:srgbClr val="8E0000"/>
                </a:solidFill>
              </a:rPr>
              <a:t>counted at their usual residence in the U.S. </a:t>
            </a:r>
            <a:endParaRPr lang="en-US" b="1" dirty="0" smtClean="0">
              <a:solidFill>
                <a:srgbClr val="8E000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they are </a:t>
            </a:r>
            <a:r>
              <a:rPr lang="en-US" b="1" dirty="0">
                <a:solidFill>
                  <a:srgbClr val="002060"/>
                </a:solidFill>
              </a:rPr>
              <a:t>aboard a military vessel</a:t>
            </a:r>
            <a:r>
              <a:rPr lang="en-US" dirty="0">
                <a:solidFill>
                  <a:srgbClr val="002060"/>
                </a:solidFill>
              </a:rPr>
              <a:t>, they will be </a:t>
            </a:r>
            <a:r>
              <a:rPr lang="en-US" b="1" dirty="0">
                <a:solidFill>
                  <a:srgbClr val="8E0000"/>
                </a:solidFill>
              </a:rPr>
              <a:t>counted at either their usual U.S. residence or as a part of the federally-affiliated overseas population </a:t>
            </a:r>
            <a:r>
              <a:rPr lang="en-US" dirty="0">
                <a:solidFill>
                  <a:srgbClr val="002060"/>
                </a:solidFill>
              </a:rPr>
              <a:t>— depending on whether the vessel’s homeport is in the U.S. or overseas.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E0000"/>
                </a:solidFill>
              </a:rPr>
              <a:t>College and Boarding-School </a:t>
            </a:r>
            <a:r>
              <a:rPr lang="en-US" sz="3600" b="1" dirty="0" smtClean="0">
                <a:solidFill>
                  <a:srgbClr val="8E0000"/>
                </a:solidFill>
              </a:rPr>
              <a:t>Student</a:t>
            </a:r>
          </a:p>
          <a:p>
            <a:endParaRPr lang="en-US" sz="2000" b="1" dirty="0">
              <a:solidFill>
                <a:srgbClr val="8E000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College </a:t>
            </a:r>
            <a:r>
              <a:rPr lang="en-US" sz="2000" dirty="0">
                <a:solidFill>
                  <a:srgbClr val="002060"/>
                </a:solidFill>
              </a:rPr>
              <a:t>students </a:t>
            </a:r>
            <a:r>
              <a:rPr lang="en-US" sz="2000" b="1" dirty="0">
                <a:solidFill>
                  <a:srgbClr val="002060"/>
                </a:solidFill>
              </a:rPr>
              <a:t>living on campus or in off-campus housing </a:t>
            </a:r>
            <a:r>
              <a:rPr lang="en-US" sz="2000" dirty="0">
                <a:solidFill>
                  <a:srgbClr val="002060"/>
                </a:solidFill>
              </a:rPr>
              <a:t>will be </a:t>
            </a:r>
            <a:r>
              <a:rPr lang="en-US" sz="2000" b="1" dirty="0">
                <a:solidFill>
                  <a:srgbClr val="8E0000"/>
                </a:solidFill>
              </a:rPr>
              <a:t>counted at school facilities or at their off-campus housing</a:t>
            </a:r>
            <a:r>
              <a:rPr lang="en-US" sz="2000" dirty="0">
                <a:solidFill>
                  <a:srgbClr val="002060"/>
                </a:solidFill>
              </a:rPr>
              <a:t>, even if they visit home on holidays and breaks.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If </a:t>
            </a:r>
            <a:r>
              <a:rPr lang="en-US" sz="2000" dirty="0">
                <a:solidFill>
                  <a:srgbClr val="002060"/>
                </a:solidFill>
              </a:rPr>
              <a:t>they </a:t>
            </a:r>
            <a:r>
              <a:rPr lang="en-US" sz="2000" b="1" dirty="0">
                <a:solidFill>
                  <a:srgbClr val="002060"/>
                </a:solidFill>
              </a:rPr>
              <a:t>commute</a:t>
            </a:r>
            <a:r>
              <a:rPr lang="en-US" sz="2000" dirty="0">
                <a:solidFill>
                  <a:srgbClr val="002060"/>
                </a:solidFill>
              </a:rPr>
              <a:t>, they will be </a:t>
            </a:r>
            <a:r>
              <a:rPr lang="en-US" sz="2000" b="1" dirty="0">
                <a:solidFill>
                  <a:srgbClr val="8E0000"/>
                </a:solidFill>
              </a:rPr>
              <a:t>counted at their usual residence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If </a:t>
            </a:r>
            <a:r>
              <a:rPr lang="en-US" sz="2000" dirty="0">
                <a:solidFill>
                  <a:srgbClr val="002060"/>
                </a:solidFill>
              </a:rPr>
              <a:t>they are </a:t>
            </a:r>
            <a:r>
              <a:rPr lang="en-US" sz="2000" b="1" dirty="0">
                <a:solidFill>
                  <a:srgbClr val="002060"/>
                </a:solidFill>
              </a:rPr>
              <a:t>attending a school outside the U.S. and living abroad</a:t>
            </a:r>
            <a:r>
              <a:rPr lang="en-US" sz="2000" dirty="0">
                <a:solidFill>
                  <a:srgbClr val="002060"/>
                </a:solidFill>
              </a:rPr>
              <a:t>, they </a:t>
            </a:r>
            <a:r>
              <a:rPr lang="en-US" sz="2000" b="1" dirty="0">
                <a:solidFill>
                  <a:srgbClr val="8E0000"/>
                </a:solidFill>
              </a:rPr>
              <a:t>will not be counted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Boarding </a:t>
            </a:r>
            <a:r>
              <a:rPr lang="en-US" sz="2000" b="1" dirty="0">
                <a:solidFill>
                  <a:srgbClr val="002060"/>
                </a:solidFill>
              </a:rPr>
              <a:t>school students </a:t>
            </a:r>
            <a:r>
              <a:rPr lang="en-US" sz="2000" dirty="0">
                <a:solidFill>
                  <a:srgbClr val="002060"/>
                </a:solidFill>
              </a:rPr>
              <a:t>will be </a:t>
            </a:r>
            <a:r>
              <a:rPr lang="en-US" sz="2000" b="1" dirty="0">
                <a:solidFill>
                  <a:srgbClr val="8E0000"/>
                </a:solidFill>
              </a:rPr>
              <a:t>counted at their parents’ home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3617" y="2109378"/>
            <a:ext cx="4241903" cy="26426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002060"/>
                </a:solidFill>
                <a:latin typeface="+mn-lt"/>
              </a:rPr>
              <a:t>Census Timeline</a:t>
            </a:r>
            <a:endParaRPr lang="en-US" sz="80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5035918" y="-135467"/>
            <a:ext cx="3332" cy="7078135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79648" y="245206"/>
            <a:ext cx="665567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>
                <a:solidFill>
                  <a:srgbClr val="002060"/>
                </a:solidFill>
              </a:rPr>
              <a:t>Spring 2019</a:t>
            </a:r>
          </a:p>
          <a:p>
            <a:r>
              <a:rPr lang="en-US" sz="1700" dirty="0">
                <a:solidFill>
                  <a:srgbClr val="8E0000"/>
                </a:solidFill>
              </a:rPr>
              <a:t>Hiring of in-field address </a:t>
            </a:r>
            <a:r>
              <a:rPr lang="en-US" sz="1700" dirty="0" smtClean="0">
                <a:solidFill>
                  <a:srgbClr val="8E0000"/>
                </a:solidFill>
              </a:rPr>
              <a:t>canvassers</a:t>
            </a:r>
            <a:endParaRPr lang="en-US" sz="1700" dirty="0">
              <a:solidFill>
                <a:srgbClr val="8E0000"/>
              </a:solidFill>
            </a:endParaRPr>
          </a:p>
          <a:p>
            <a:r>
              <a:rPr lang="en-US" sz="1700" b="1" u="sng" dirty="0">
                <a:solidFill>
                  <a:srgbClr val="002060"/>
                </a:solidFill>
              </a:rPr>
              <a:t>Aug. 19, 2019</a:t>
            </a:r>
          </a:p>
          <a:p>
            <a:r>
              <a:rPr lang="en-US" sz="1700" dirty="0">
                <a:solidFill>
                  <a:srgbClr val="8E0000"/>
                </a:solidFill>
              </a:rPr>
              <a:t>In-field address canvassing begins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September 2019 – </a:t>
            </a:r>
            <a:r>
              <a:rPr lang="en-US" sz="1700" b="1" u="sng" dirty="0" smtClean="0">
                <a:solidFill>
                  <a:srgbClr val="002060"/>
                </a:solidFill>
              </a:rPr>
              <a:t>April </a:t>
            </a:r>
            <a:r>
              <a:rPr lang="en-US" sz="1700" b="1" u="sng" dirty="0">
                <a:solidFill>
                  <a:srgbClr val="002060"/>
                </a:solidFill>
              </a:rPr>
              <a:t>2020</a:t>
            </a:r>
          </a:p>
          <a:p>
            <a:r>
              <a:rPr lang="en-US" sz="1700" dirty="0">
                <a:solidFill>
                  <a:srgbClr val="8E0000"/>
                </a:solidFill>
              </a:rPr>
              <a:t>Hiring of </a:t>
            </a:r>
            <a:r>
              <a:rPr lang="en-US" sz="1700" dirty="0" smtClean="0">
                <a:solidFill>
                  <a:srgbClr val="8E0000"/>
                </a:solidFill>
              </a:rPr>
              <a:t>enumerator</a:t>
            </a:r>
            <a:endParaRPr lang="en-US" sz="1700" dirty="0">
              <a:solidFill>
                <a:srgbClr val="8E0000"/>
              </a:solidFill>
            </a:endParaRPr>
          </a:p>
          <a:p>
            <a:r>
              <a:rPr lang="en-US" sz="1700" b="1" u="sng" dirty="0" smtClean="0">
                <a:solidFill>
                  <a:srgbClr val="002060"/>
                </a:solidFill>
              </a:rPr>
              <a:t>March </a:t>
            </a:r>
            <a:r>
              <a:rPr lang="en-US" sz="1700" b="1" u="sng" dirty="0">
                <a:solidFill>
                  <a:srgbClr val="002060"/>
                </a:solidFill>
              </a:rPr>
              <a:t>2020</a:t>
            </a:r>
          </a:p>
          <a:p>
            <a:r>
              <a:rPr lang="en-US" sz="1700" dirty="0">
                <a:solidFill>
                  <a:srgbClr val="8E0000"/>
                </a:solidFill>
              </a:rPr>
              <a:t>Census postcards are sent to most homes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March 12 – </a:t>
            </a:r>
            <a:r>
              <a:rPr lang="en-US" sz="1700" b="1" u="sng" dirty="0" smtClean="0">
                <a:solidFill>
                  <a:srgbClr val="002060"/>
                </a:solidFill>
              </a:rPr>
              <a:t>20, </a:t>
            </a:r>
            <a:r>
              <a:rPr lang="en-US" sz="1700" b="1" u="sng" dirty="0">
                <a:solidFill>
                  <a:srgbClr val="002060"/>
                </a:solidFill>
              </a:rPr>
              <a:t>2020</a:t>
            </a:r>
          </a:p>
          <a:p>
            <a:r>
              <a:rPr lang="en-US" sz="1700" b="1" dirty="0">
                <a:solidFill>
                  <a:srgbClr val="8E0000"/>
                </a:solidFill>
              </a:rPr>
              <a:t>Mailing 1</a:t>
            </a:r>
            <a:r>
              <a:rPr lang="en-US" sz="1700" dirty="0">
                <a:solidFill>
                  <a:srgbClr val="8E0000"/>
                </a:solidFill>
              </a:rPr>
              <a:t>: Letter with info to take survey online (the majority of people will get this) </a:t>
            </a:r>
            <a:endParaRPr lang="en-US" sz="1700" dirty="0" smtClean="0">
              <a:solidFill>
                <a:srgbClr val="8E0000"/>
              </a:solidFill>
            </a:endParaRPr>
          </a:p>
          <a:p>
            <a:r>
              <a:rPr lang="en-US" sz="1700" b="1" u="sng" dirty="0" smtClean="0">
                <a:solidFill>
                  <a:srgbClr val="002060"/>
                </a:solidFill>
              </a:rPr>
              <a:t>March </a:t>
            </a:r>
            <a:r>
              <a:rPr lang="en-US" sz="1700" b="1" u="sng" dirty="0">
                <a:solidFill>
                  <a:srgbClr val="002060"/>
                </a:solidFill>
              </a:rPr>
              <a:t>16 – </a:t>
            </a:r>
            <a:r>
              <a:rPr lang="en-US" sz="1700" b="1" u="sng" dirty="0" smtClean="0">
                <a:solidFill>
                  <a:srgbClr val="002060"/>
                </a:solidFill>
              </a:rPr>
              <a:t>24, </a:t>
            </a:r>
            <a:r>
              <a:rPr lang="en-US" sz="1700" b="1" u="sng" dirty="0">
                <a:solidFill>
                  <a:srgbClr val="002060"/>
                </a:solidFill>
              </a:rPr>
              <a:t>2020</a:t>
            </a:r>
          </a:p>
          <a:p>
            <a:r>
              <a:rPr lang="en-US" sz="1700" b="1" dirty="0">
                <a:solidFill>
                  <a:srgbClr val="8E0000"/>
                </a:solidFill>
              </a:rPr>
              <a:t>Mailing 2</a:t>
            </a:r>
            <a:r>
              <a:rPr lang="en-US" sz="1700" dirty="0">
                <a:solidFill>
                  <a:srgbClr val="8E0000"/>
                </a:solidFill>
              </a:rPr>
              <a:t>: Reminder letter to non-respondents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March 26 – April </a:t>
            </a:r>
            <a:r>
              <a:rPr lang="en-US" sz="1700" b="1" u="sng" dirty="0" smtClean="0">
                <a:solidFill>
                  <a:srgbClr val="002060"/>
                </a:solidFill>
              </a:rPr>
              <a:t>3, </a:t>
            </a:r>
            <a:r>
              <a:rPr lang="en-US" sz="1700" b="1" u="sng" dirty="0">
                <a:solidFill>
                  <a:srgbClr val="002060"/>
                </a:solidFill>
              </a:rPr>
              <a:t>2020</a:t>
            </a:r>
          </a:p>
          <a:p>
            <a:r>
              <a:rPr lang="en-US" sz="1700" b="1" dirty="0">
                <a:solidFill>
                  <a:srgbClr val="8E0000"/>
                </a:solidFill>
              </a:rPr>
              <a:t>Mailing 3</a:t>
            </a:r>
            <a:r>
              <a:rPr lang="en-US" sz="1700" dirty="0">
                <a:solidFill>
                  <a:srgbClr val="8E0000"/>
                </a:solidFill>
              </a:rPr>
              <a:t>: Postcard to non-respondents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April 2020</a:t>
            </a:r>
          </a:p>
          <a:p>
            <a:r>
              <a:rPr lang="en-US" sz="1700" b="1" dirty="0">
                <a:solidFill>
                  <a:srgbClr val="8E0000"/>
                </a:solidFill>
              </a:rPr>
              <a:t>Mailing 4</a:t>
            </a:r>
            <a:r>
              <a:rPr lang="en-US" sz="1700" dirty="0">
                <a:solidFill>
                  <a:srgbClr val="8E0000"/>
                </a:solidFill>
              </a:rPr>
              <a:t>: Letter + questionnaire to </a:t>
            </a:r>
            <a:r>
              <a:rPr lang="en-US" sz="1700" dirty="0" smtClean="0">
                <a:solidFill>
                  <a:srgbClr val="8E0000"/>
                </a:solidFill>
              </a:rPr>
              <a:t>non-respondents</a:t>
            </a:r>
          </a:p>
          <a:p>
            <a:r>
              <a:rPr lang="en-US" sz="1700" b="1" u="sng" dirty="0" smtClean="0">
                <a:solidFill>
                  <a:srgbClr val="002060"/>
                </a:solidFill>
              </a:rPr>
              <a:t>April 2020</a:t>
            </a:r>
          </a:p>
          <a:p>
            <a:r>
              <a:rPr lang="en-US" sz="1700" b="1" dirty="0" smtClean="0">
                <a:solidFill>
                  <a:srgbClr val="8E0000"/>
                </a:solidFill>
              </a:rPr>
              <a:t>Mailing 5</a:t>
            </a:r>
            <a:r>
              <a:rPr lang="en-US" sz="1700" dirty="0" smtClean="0">
                <a:solidFill>
                  <a:srgbClr val="8E0000"/>
                </a:solidFill>
              </a:rPr>
              <a:t>: “It’s not too late” postcard to non-respondents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Dec. 31, 2020</a:t>
            </a:r>
          </a:p>
          <a:p>
            <a:r>
              <a:rPr lang="en-US" sz="1700" dirty="0">
                <a:solidFill>
                  <a:srgbClr val="8E0000"/>
                </a:solidFill>
              </a:rPr>
              <a:t>The Census director delivers apportionment counts to the president</a:t>
            </a:r>
          </a:p>
          <a:p>
            <a:r>
              <a:rPr lang="en-US" sz="1700" b="1" u="sng" dirty="0">
                <a:solidFill>
                  <a:srgbClr val="002060"/>
                </a:solidFill>
              </a:rPr>
              <a:t>March 2021</a:t>
            </a:r>
          </a:p>
          <a:p>
            <a:r>
              <a:rPr lang="en-US" sz="1700" dirty="0">
                <a:solidFill>
                  <a:srgbClr val="8E0000"/>
                </a:solidFill>
              </a:rPr>
              <a:t>The Census Bureau completes delivery of redistricting counts to the </a:t>
            </a:r>
            <a:r>
              <a:rPr lang="en-US" sz="1700" dirty="0" smtClean="0">
                <a:solidFill>
                  <a:srgbClr val="8E0000"/>
                </a:solidFill>
              </a:rPr>
              <a:t>states</a:t>
            </a:r>
            <a:endParaRPr lang="en-US" sz="1700" dirty="0">
              <a:solidFill>
                <a:srgbClr val="8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2" y="930493"/>
            <a:ext cx="5310293" cy="44252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13599" y="511626"/>
            <a:ext cx="57810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</a:rPr>
              <a:t>What if I am away from my residence on </a:t>
            </a:r>
            <a:r>
              <a:rPr lang="en-US" sz="2400" b="1" dirty="0" smtClean="0">
                <a:solidFill>
                  <a:srgbClr val="002060"/>
                </a:solidFill>
              </a:rPr>
              <a:t>April </a:t>
            </a:r>
            <a:r>
              <a:rPr lang="en-US" sz="2400" b="1" dirty="0">
                <a:solidFill>
                  <a:srgbClr val="002060"/>
                </a:solidFill>
              </a:rPr>
              <a:t>1, 2020?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8E0000"/>
                </a:solidFill>
              </a:rPr>
              <a:t>Will a Census worker come to my door</a:t>
            </a:r>
            <a:r>
              <a:rPr lang="en-US" sz="2400" b="1" dirty="0" smtClean="0">
                <a:solidFill>
                  <a:srgbClr val="8E0000"/>
                </a:solidFill>
              </a:rPr>
              <a:t>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Are my answers safe and secure?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E0000"/>
                </a:solidFill>
              </a:rPr>
              <a:t>Do I have to participate in the survey?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When will the results from the Census be available?</a:t>
            </a:r>
          </a:p>
        </p:txBody>
      </p:sp>
    </p:spTree>
    <p:extLst>
      <p:ext uri="{BB962C8B-B14F-4D97-AF65-F5344CB8AC3E}">
        <p14:creationId xmlns:p14="http://schemas.microsoft.com/office/powerpoint/2010/main" val="15615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283" y="2183980"/>
            <a:ext cx="116075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Find more information at 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paynecountycensus.org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20" y="6026688"/>
            <a:ext cx="3566916" cy="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National Census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Day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 &gt;&gt;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April 1, 2020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15147" y="1788159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1885631"/>
            <a:ext cx="93946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8E0000"/>
                </a:solidFill>
              </a:rPr>
              <a:t>What’s New for 2020?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Internet and phone responses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Greater reliance on technology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Current state of the country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4315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Why the Census matters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71" y="1568714"/>
            <a:ext cx="5991434" cy="4992863"/>
          </a:xfrm>
        </p:spPr>
      </p:pic>
      <p:cxnSp>
        <p:nvCxnSpPr>
          <p:cNvPr id="8" name="Straight Connector 7"/>
          <p:cNvCxnSpPr/>
          <p:nvPr/>
        </p:nvCxnSpPr>
        <p:spPr>
          <a:xfrm>
            <a:off x="-113559" y="140885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2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1121" y="547951"/>
            <a:ext cx="8879945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Why should I complete the Census?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113559" y="140885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01121" y="1874302"/>
            <a:ext cx="113318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i="0" dirty="0" smtClean="0">
                <a:solidFill>
                  <a:srgbClr val="8E0000"/>
                </a:solidFill>
                <a:effectLst/>
              </a:rPr>
              <a:t>It's important</a:t>
            </a:r>
            <a:endParaRPr lang="en-US" sz="3600" b="0" i="0" dirty="0" smtClean="0">
              <a:solidFill>
                <a:srgbClr val="002060"/>
              </a:solidFill>
              <a:effectLst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i="0" dirty="0" smtClean="0">
                <a:solidFill>
                  <a:srgbClr val="8E0000"/>
                </a:solidFill>
                <a:effectLst/>
              </a:rPr>
              <a:t>It's easy</a:t>
            </a:r>
            <a:endParaRPr lang="en-US" sz="3600" b="0" i="0" dirty="0" smtClean="0">
              <a:solidFill>
                <a:srgbClr val="002060"/>
              </a:solidFill>
              <a:effectLst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i="0" dirty="0" smtClean="0">
                <a:solidFill>
                  <a:srgbClr val="8E0000"/>
                </a:solidFill>
                <a:effectLst/>
              </a:rPr>
              <a:t>It's safe</a:t>
            </a:r>
            <a:endParaRPr lang="en-US" sz="3600" b="0" i="0" dirty="0" smtClean="0">
              <a:solidFill>
                <a:srgbClr val="002060"/>
              </a:solidFill>
              <a:effectLst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i="0" dirty="0" smtClean="0">
                <a:solidFill>
                  <a:srgbClr val="8E0000"/>
                </a:solidFill>
                <a:effectLst/>
              </a:rPr>
              <a:t>It's required</a:t>
            </a:r>
            <a:r>
              <a:rPr lang="en-US" sz="3600" b="0" i="0" dirty="0" smtClean="0">
                <a:solidFill>
                  <a:srgbClr val="002060"/>
                </a:solidFill>
                <a:effectLst/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8E0000"/>
                </a:solidFill>
              </a:rPr>
              <a:t>It's </a:t>
            </a:r>
            <a:r>
              <a:rPr lang="en-US" sz="3600" b="1" dirty="0">
                <a:solidFill>
                  <a:srgbClr val="8E0000"/>
                </a:solidFill>
              </a:rPr>
              <a:t>a</a:t>
            </a:r>
            <a:r>
              <a:rPr lang="en-US" sz="3600" b="1" i="0" dirty="0" smtClean="0">
                <a:solidFill>
                  <a:srgbClr val="8E0000"/>
                </a:solidFill>
                <a:effectLst/>
              </a:rPr>
              <a:t>bsolutely confidential</a:t>
            </a:r>
            <a:endParaRPr lang="en-US" sz="3600" b="1" i="0" dirty="0">
              <a:solidFill>
                <a:srgbClr val="8E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36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982" y="507697"/>
            <a:ext cx="10887751" cy="460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An accurate Census count is important to Payne County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987" y="1731654"/>
            <a:ext cx="8740004" cy="433358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-134525" y="1117600"/>
            <a:ext cx="12414578" cy="6096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593" y="2885938"/>
            <a:ext cx="61298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E0000"/>
                </a:solidFill>
              </a:rPr>
              <a:t>Accurate Census counts can benefit:</a:t>
            </a:r>
          </a:p>
          <a:p>
            <a:endParaRPr lang="en-US" sz="2000" b="1" dirty="0">
              <a:solidFill>
                <a:srgbClr val="8E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E0000"/>
                </a:solidFill>
              </a:rPr>
              <a:t>OSU Transit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8E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E0000"/>
                </a:solidFill>
              </a:rPr>
              <a:t>Stillwater </a:t>
            </a:r>
            <a:r>
              <a:rPr lang="en-US" sz="2000" b="1" dirty="0">
                <a:solidFill>
                  <a:srgbClr val="8E0000"/>
                </a:solidFill>
              </a:rPr>
              <a:t>Public </a:t>
            </a:r>
            <a:r>
              <a:rPr lang="en-US" sz="2000" b="1" dirty="0" smtClean="0">
                <a:solidFill>
                  <a:srgbClr val="8E0000"/>
                </a:solidFill>
              </a:rPr>
              <a:t>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8E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E0000"/>
                </a:solidFill>
              </a:rPr>
              <a:t>Stillwater</a:t>
            </a:r>
            <a:r>
              <a:rPr lang="en-US" sz="2000" b="1" dirty="0">
                <a:solidFill>
                  <a:srgbClr val="8E0000"/>
                </a:solidFill>
              </a:rPr>
              <a:t> Chamber of </a:t>
            </a:r>
            <a:r>
              <a:rPr lang="en-US" sz="2000" b="1" dirty="0" smtClean="0">
                <a:solidFill>
                  <a:srgbClr val="8E0000"/>
                </a:solidFill>
              </a:rPr>
              <a:t>Commerce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8E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E0000"/>
                </a:solidFill>
              </a:rPr>
              <a:t>City </a:t>
            </a:r>
            <a:r>
              <a:rPr lang="en-US" sz="2000" b="1" dirty="0">
                <a:solidFill>
                  <a:srgbClr val="8E0000"/>
                </a:solidFill>
              </a:rPr>
              <a:t>of </a:t>
            </a:r>
            <a:r>
              <a:rPr lang="en-US" sz="2000" b="1" dirty="0" smtClean="0">
                <a:solidFill>
                  <a:srgbClr val="8E0000"/>
                </a:solidFill>
              </a:rPr>
              <a:t>Stillwater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338667" y="1314027"/>
            <a:ext cx="5562027" cy="5235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8E0000"/>
                </a:solidFill>
              </a:rPr>
              <a:t>Decision </a:t>
            </a:r>
            <a:r>
              <a:rPr lang="en-US" sz="1800" b="1" dirty="0">
                <a:solidFill>
                  <a:srgbClr val="8E0000"/>
                </a:solidFill>
              </a:rPr>
              <a:t>making at all levels of government.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2060"/>
                </a:solidFill>
              </a:rPr>
              <a:t>Drawing </a:t>
            </a:r>
            <a:r>
              <a:rPr lang="en-US" sz="1800" b="1" dirty="0">
                <a:solidFill>
                  <a:srgbClr val="002060"/>
                </a:solidFill>
              </a:rPr>
              <a:t>federal, state, and local legislative districts.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8E0000"/>
                </a:solidFill>
              </a:rPr>
              <a:t>Attracting </a:t>
            </a:r>
            <a:r>
              <a:rPr lang="en-US" sz="1800" b="1" dirty="0">
                <a:solidFill>
                  <a:srgbClr val="8E0000"/>
                </a:solidFill>
              </a:rPr>
              <a:t>new businesses to state and local areas.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2060"/>
                </a:solidFill>
              </a:rPr>
              <a:t>Distributing </a:t>
            </a:r>
            <a:r>
              <a:rPr lang="en-US" sz="1800" b="1" dirty="0">
                <a:solidFill>
                  <a:srgbClr val="002060"/>
                </a:solidFill>
              </a:rPr>
              <a:t>over $300 billion in federal funds and even more in state funds.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8E0000"/>
                </a:solidFill>
              </a:rPr>
              <a:t>Forecasting </a:t>
            </a:r>
            <a:r>
              <a:rPr lang="en-US" sz="1800" b="1" dirty="0">
                <a:solidFill>
                  <a:srgbClr val="8E0000"/>
                </a:solidFill>
              </a:rPr>
              <a:t>future transportation needs for all segments of the population.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2060"/>
                </a:solidFill>
              </a:rPr>
              <a:t>Planning </a:t>
            </a:r>
            <a:r>
              <a:rPr lang="en-US" sz="1800" b="1" dirty="0">
                <a:solidFill>
                  <a:srgbClr val="002060"/>
                </a:solidFill>
              </a:rPr>
              <a:t>for hospitals, nursing homes,  clinics, and the location of other health services.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8E0000"/>
                </a:solidFill>
              </a:rPr>
              <a:t>Forecasting </a:t>
            </a:r>
            <a:r>
              <a:rPr lang="en-US" sz="1800" b="1" dirty="0">
                <a:solidFill>
                  <a:srgbClr val="8E0000"/>
                </a:solidFill>
              </a:rPr>
              <a:t>future housing needs for all segments of the population.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2060"/>
                </a:solidFill>
              </a:rPr>
              <a:t>Directing </a:t>
            </a:r>
            <a:r>
              <a:rPr lang="en-US" sz="1800" b="1" dirty="0">
                <a:solidFill>
                  <a:srgbClr val="002060"/>
                </a:solidFill>
              </a:rPr>
              <a:t>funds for services for people in poverty.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8E0000"/>
                </a:solidFill>
              </a:rPr>
              <a:t>Designing </a:t>
            </a:r>
            <a:r>
              <a:rPr lang="en-US" sz="1800" b="1" dirty="0">
                <a:solidFill>
                  <a:srgbClr val="8E0000"/>
                </a:solidFill>
              </a:rPr>
              <a:t>public safety strategies.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2060"/>
                </a:solidFill>
              </a:rPr>
              <a:t>Development </a:t>
            </a:r>
            <a:r>
              <a:rPr lang="en-US" sz="1800" b="1" dirty="0">
                <a:solidFill>
                  <a:srgbClr val="002060"/>
                </a:solidFill>
              </a:rPr>
              <a:t>of rural areas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7" y="176107"/>
            <a:ext cx="9638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20 ways Census Data are Used Nationwide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-60019" y="887308"/>
            <a:ext cx="12414578" cy="6096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00694" y="1314027"/>
            <a:ext cx="6006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8E0000"/>
                </a:solidFill>
              </a:rPr>
              <a:t>Analyzing local trends.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002060"/>
                </a:solidFill>
              </a:rPr>
              <a:t>Estimating the number of people displaced by natural disasters.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8E0000"/>
                </a:solidFill>
              </a:rPr>
              <a:t>Developing assistance programs for American Indians and Alaska Natives.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002060"/>
                </a:solidFill>
              </a:rPr>
              <a:t>Creating maps to speed emergency services to households in need of assistance.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8E0000"/>
                </a:solidFill>
              </a:rPr>
              <a:t>Delivering goods and services to local markets.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002060"/>
                </a:solidFill>
              </a:rPr>
              <a:t>Designing facilities for people with disabilities, the elderly, or children.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8E0000"/>
                </a:solidFill>
              </a:rPr>
              <a:t>Planning future government services.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002060"/>
                </a:solidFill>
              </a:rPr>
              <a:t>Planning investments and evaluating financial risk.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8E0000"/>
                </a:solidFill>
              </a:rPr>
              <a:t>Publishing economic and statistical reports about the United States and its people.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b="1" dirty="0">
                <a:solidFill>
                  <a:srgbClr val="002060"/>
                </a:solidFill>
              </a:rPr>
              <a:t>Facilitating scientific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1121" y="547951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How the 2020 Census will invite everyone to respond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79692" y="1314025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1121" y="1605280"/>
            <a:ext cx="11155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</a:rPr>
              <a:t>Every household will have the option of responding </a:t>
            </a:r>
            <a:r>
              <a:rPr lang="en-US" sz="2400" b="1" dirty="0">
                <a:solidFill>
                  <a:srgbClr val="002060"/>
                </a:solidFill>
              </a:rPr>
              <a:t>online</a:t>
            </a:r>
            <a:r>
              <a:rPr lang="en-US" sz="2400" dirty="0">
                <a:solidFill>
                  <a:srgbClr val="002060"/>
                </a:solidFill>
              </a:rPr>
              <a:t>, by </a:t>
            </a:r>
            <a:r>
              <a:rPr lang="en-US" sz="2400" b="1" dirty="0">
                <a:solidFill>
                  <a:srgbClr val="002060"/>
                </a:solidFill>
              </a:rPr>
              <a:t>mail</a:t>
            </a:r>
            <a:r>
              <a:rPr lang="en-US" sz="2400" dirty="0">
                <a:solidFill>
                  <a:srgbClr val="002060"/>
                </a:solidFill>
              </a:rPr>
              <a:t>, or by </a:t>
            </a:r>
            <a:r>
              <a:rPr lang="en-US" sz="2400" b="1" dirty="0">
                <a:solidFill>
                  <a:srgbClr val="002060"/>
                </a:solidFill>
              </a:rPr>
              <a:t>phone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The </a:t>
            </a:r>
            <a:r>
              <a:rPr lang="en-US" sz="1600" dirty="0">
                <a:solidFill>
                  <a:srgbClr val="002060"/>
                </a:solidFill>
              </a:rPr>
              <a:t>2020 Census has special procedures to count people who don’t live in households, such as students living in university housing or people experiencing homelessness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4736" y="2449585"/>
            <a:ext cx="2533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8E0000"/>
                </a:solidFill>
              </a:rPr>
              <a:t>95%</a:t>
            </a:r>
            <a:r>
              <a:rPr lang="en-US" sz="5400" dirty="0">
                <a:solidFill>
                  <a:srgbClr val="8E0000"/>
                </a:solidFill>
              </a:rPr>
              <a:t> </a:t>
            </a:r>
            <a:endParaRPr lang="en-US" sz="5400" dirty="0" smtClean="0">
              <a:solidFill>
                <a:srgbClr val="8E000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households will receive their census invitation in the mail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3616" y="2449584"/>
            <a:ext cx="25334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8E0000"/>
                </a:solidFill>
              </a:rPr>
              <a:t>4-5</a:t>
            </a:r>
            <a:r>
              <a:rPr lang="en-US" sz="5400" b="1" dirty="0">
                <a:solidFill>
                  <a:srgbClr val="8E0000"/>
                </a:solidFill>
              </a:rPr>
              <a:t>%</a:t>
            </a:r>
            <a:r>
              <a:rPr lang="en-US" sz="5400" dirty="0">
                <a:solidFill>
                  <a:srgbClr val="8E0000"/>
                </a:solidFill>
              </a:rPr>
              <a:t> </a:t>
            </a:r>
            <a:endParaRPr lang="en-US" sz="5400" dirty="0" smtClean="0">
              <a:solidFill>
                <a:srgbClr val="8E000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households will receive their census invitation when a census taker drops it off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95208" y="2449584"/>
            <a:ext cx="2533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8E0000"/>
                </a:solidFill>
              </a:rPr>
              <a:t>&lt;1</a:t>
            </a:r>
            <a:r>
              <a:rPr lang="en-US" sz="5400" b="1" dirty="0">
                <a:solidFill>
                  <a:srgbClr val="8E0000"/>
                </a:solidFill>
              </a:rPr>
              <a:t>%</a:t>
            </a:r>
            <a:r>
              <a:rPr lang="en-US" sz="5400" dirty="0">
                <a:solidFill>
                  <a:srgbClr val="8E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households will be counted in person by a census taker, instead of being invited to respond on their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E0000"/>
                </a:solidFill>
              </a:rPr>
              <a:t>Homeowners, Renters and Household Members with One </a:t>
            </a:r>
            <a:r>
              <a:rPr lang="en-US" sz="3600" b="1" dirty="0" smtClean="0">
                <a:solidFill>
                  <a:srgbClr val="8E0000"/>
                </a:solidFill>
              </a:rPr>
              <a:t>Residence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The will </a:t>
            </a:r>
            <a:r>
              <a:rPr lang="en-US" sz="2800" dirty="0">
                <a:solidFill>
                  <a:srgbClr val="002060"/>
                </a:solidFill>
              </a:rPr>
              <a:t>be </a:t>
            </a:r>
            <a:r>
              <a:rPr lang="en-US" sz="2800" b="1" dirty="0">
                <a:solidFill>
                  <a:srgbClr val="8E0000"/>
                </a:solidFill>
              </a:rPr>
              <a:t>counted at this residence</a:t>
            </a:r>
            <a:r>
              <a:rPr lang="en-US" sz="2800" dirty="0">
                <a:solidFill>
                  <a:srgbClr val="002060"/>
                </a:solidFill>
              </a:rPr>
              <a:t>, even if they are not physically there on April 1, 2020, due to a temporary visit elsewhere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688" y="396898"/>
            <a:ext cx="11223519" cy="7118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Where are people counted?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9692" y="1110062"/>
            <a:ext cx="12422294" cy="0"/>
          </a:xfrm>
          <a:prstGeom prst="line">
            <a:avLst/>
          </a:prstGeom>
          <a:ln w="762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8" y="1551074"/>
            <a:ext cx="2960052" cy="2821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0822" y="1712447"/>
            <a:ext cx="84165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E0000"/>
                </a:solidFill>
              </a:rPr>
              <a:t>Temporary Residents, Vacationers, Multi-Home Owners </a:t>
            </a:r>
            <a:br>
              <a:rPr lang="en-US" sz="3600" b="1" dirty="0" smtClean="0">
                <a:solidFill>
                  <a:srgbClr val="8E0000"/>
                </a:solidFill>
              </a:rPr>
            </a:br>
            <a:r>
              <a:rPr lang="en-US" sz="3600" b="1" dirty="0" smtClean="0">
                <a:solidFill>
                  <a:srgbClr val="8E0000"/>
                </a:solidFill>
              </a:rPr>
              <a:t>and “Snowbirds”</a:t>
            </a:r>
          </a:p>
          <a:p>
            <a:endParaRPr lang="en-US" sz="1400" b="1" dirty="0" smtClean="0">
              <a:solidFill>
                <a:srgbClr val="8E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Each housing unit will receive census mailers</a:t>
            </a:r>
            <a:r>
              <a:rPr lang="en-US" sz="2000" dirty="0" smtClean="0">
                <a:solidFill>
                  <a:srgbClr val="002060"/>
                </a:solidFill>
              </a:rPr>
              <a:t>, but the “head of household” will respond </a:t>
            </a:r>
            <a:r>
              <a:rPr lang="en-US" sz="2000" b="1" dirty="0" smtClean="0">
                <a:solidFill>
                  <a:srgbClr val="8E0000"/>
                </a:solidFill>
              </a:rPr>
              <a:t>using the address of their usual residence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Children under shared-custody </a:t>
            </a:r>
            <a:r>
              <a:rPr lang="en-US" sz="2000" dirty="0" smtClean="0">
                <a:solidFill>
                  <a:srgbClr val="002060"/>
                </a:solidFill>
              </a:rPr>
              <a:t>will be </a:t>
            </a:r>
            <a:r>
              <a:rPr lang="en-US" sz="2000" b="1" dirty="0" smtClean="0">
                <a:solidFill>
                  <a:srgbClr val="8E0000"/>
                </a:solidFill>
              </a:rPr>
              <a:t>counted at the residence where they live and sleep most of the time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In cases of </a:t>
            </a:r>
            <a:r>
              <a:rPr lang="en-US" sz="2000" b="1" dirty="0" smtClean="0">
                <a:solidFill>
                  <a:srgbClr val="002060"/>
                </a:solidFill>
              </a:rPr>
              <a:t>equally-shared custody</a:t>
            </a:r>
            <a:r>
              <a:rPr lang="en-US" sz="2000" dirty="0" smtClean="0">
                <a:solidFill>
                  <a:srgbClr val="002060"/>
                </a:solidFill>
              </a:rPr>
              <a:t>, children will be </a:t>
            </a:r>
            <a:r>
              <a:rPr lang="en-US" sz="2000" b="1" dirty="0" smtClean="0">
                <a:solidFill>
                  <a:srgbClr val="8E0000"/>
                </a:solidFill>
              </a:rPr>
              <a:t>counted where they are present on April 1, 2020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420" y="4636324"/>
            <a:ext cx="2492587" cy="17204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1739" y="5081038"/>
            <a:ext cx="219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Find more on where people are counted at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paynecountycensus.org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657</Words>
  <Application>Microsoft Office PowerPoint</Application>
  <PresentationFormat>Widescreen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National Census Day &gt;&gt; April 1, 2020</vt:lpstr>
      <vt:lpstr>Why the Census matters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Stillwater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Maegan Pardue</dc:creator>
  <cp:lastModifiedBy>Meagan Kascsak</cp:lastModifiedBy>
  <cp:revision>34</cp:revision>
  <dcterms:created xsi:type="dcterms:W3CDTF">2019-07-09T16:53:19Z</dcterms:created>
  <dcterms:modified xsi:type="dcterms:W3CDTF">2019-07-26T22:10:09Z</dcterms:modified>
</cp:coreProperties>
</file>